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2.jpeg" ContentType="image/jpeg"/>
  <Override PartName="/ppt/media/image4.png" ContentType="image/png"/>
  <Override PartName="/ppt/media/image3.png" ContentType="image/png"/>
  <Override PartName="/ppt/media/image5.png" ContentType="image/png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7559675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xinxinli-paper-c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40824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313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>
              <a:spcAft>
                <a:spcPts val="1417"/>
              </a:spcAft>
              <a:buNone/>
            </a:pPr>
            <a:endParaRPr b="0" lang="en-US" sz="2200" strike="noStrike" u="none">
              <a:solidFill>
                <a:srgbClr val="ffffff"/>
              </a:solidFill>
              <a:effectLst/>
              <a:uFillTx/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363867-C817-40AF-84FE-A41A957F80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xinxinli-paper-cra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40824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2273040"/>
            <a:ext cx="9071640" cy="313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>
              <a:spcAft>
                <a:spcPts val="1417"/>
              </a:spcAft>
              <a:buNone/>
            </a:pPr>
            <a:endParaRPr b="0" lang="en-US" sz="2200" strike="noStrike" u="none">
              <a:solidFill>
                <a:srgbClr val="ffffff"/>
              </a:solidFill>
              <a:effectLst/>
              <a:uFillTx/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7894E78-5DC8-44C4-9BFE-5011BADCE8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xinxinli-paper-cra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40824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504000" y="2273040"/>
            <a:ext cx="9071640" cy="313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D9C9B4B-3715-4AEE-A05A-E6380ECC03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10058040" cy="7543440"/>
          </a:xfrm>
          <a:prstGeom prst="rect">
            <a:avLst/>
          </a:prstGeom>
          <a:noFill/>
          <a:ln w="2160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215000" y="2743200"/>
            <a:ext cx="5643000" cy="135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Source Serif Pro"/>
              </a:rPr>
              <a:t>Cliquez pour éditer le format du texte-titre</a:t>
            </a:r>
            <a:endParaRPr b="0" lang="en-US" sz="4400" strike="noStrike" u="none">
              <a:solidFill>
                <a:srgbClr val="ffffff"/>
              </a:solidFill>
              <a:effectLst/>
              <a:uFillTx/>
              <a:latin typeface="Source Serif Pro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288720" y="6995160"/>
            <a:ext cx="1677600" cy="521280"/>
          </a:xfrm>
          <a:prstGeom prst="rect">
            <a:avLst/>
          </a:prstGeom>
          <a:noFill/>
          <a:ln w="2160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Century Gothic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entury Gothic"/>
              </a:rPr>
              <a:t>&lt;date/heure&gt;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Century Gothic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3948120" y="6995160"/>
            <a:ext cx="2023200" cy="521280"/>
          </a:xfrm>
          <a:prstGeom prst="rect">
            <a:avLst/>
          </a:prstGeom>
          <a:noFill/>
          <a:ln w="2160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Century Gothic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entury Gothic"/>
              </a:rPr>
              <a:t>&lt;pied de page&gt;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Century Gothic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7953120" y="6995160"/>
            <a:ext cx="1803240" cy="521280"/>
          </a:xfrm>
          <a:prstGeom prst="rect">
            <a:avLst/>
          </a:prstGeom>
          <a:noFill/>
          <a:ln w="21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Century Gothic"/>
              </a:defRPr>
            </a:lvl1pPr>
          </a:lstStyle>
          <a:p>
            <a:pPr indent="0" algn="r">
              <a:buNone/>
            </a:pPr>
            <a:fld id="{2675F13B-0102-44C3-9F2C-036DF55FDB77}" type="slidenum"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entury Gothic"/>
              </a:rPr>
              <a:t>&lt;numéro&gt;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Century Gothic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7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Cliquez pour éditer le format du plan de texte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niveau de plan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Troisième niveau de plan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Quatrième niveau de plan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Cinquième niveau de plan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Sixième niveau de plan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Septième niveau de plan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" descr=""/>
          <p:cNvPicPr/>
          <p:nvPr/>
        </p:nvPicPr>
        <p:blipFill>
          <a:blip r:embed="rId2"/>
          <a:stretch/>
        </p:blipFill>
        <p:spPr>
          <a:xfrm>
            <a:off x="0" y="360"/>
            <a:ext cx="10080000" cy="7560000"/>
          </a:xfrm>
          <a:prstGeom prst="rect">
            <a:avLst/>
          </a:prstGeom>
          <a:noFill/>
          <a:ln w="2160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40824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Cliquez pour éditer le format du texte-titre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9071640" cy="313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Source Sans Pro"/>
              </a:rPr>
              <a:t>Cliquez pour éditer le format du plan de texte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Source Sans Pro"/>
              </a:rPr>
              <a:t>Second niveau de plan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Source Sans Pro"/>
            </a:endParaRPr>
          </a:p>
          <a:p>
            <a:pPr lvl="2" marL="1296000" indent="-288000">
              <a:spcAft>
                <a:spcPts val="85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Source Sans Pro"/>
              </a:rPr>
              <a:t>Troisième niveau de plan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Source Sans Pro"/>
            </a:endParaRPr>
          </a:p>
          <a:p>
            <a:pPr lvl="3" marL="1728000" indent="-216000">
              <a:spcAft>
                <a:spcPts val="567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Source Sans Pro"/>
              </a:rPr>
              <a:t>Quatrième niveau de plan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Source Sans Pro"/>
            </a:endParaRPr>
          </a:p>
          <a:p>
            <a:pPr lvl="4" marL="2160000" indent="-216000">
              <a:spcAft>
                <a:spcPts val="28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Source Sans Pro"/>
              </a:rPr>
              <a:t>Cinquième niveau de plan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Source Sans Pro"/>
            </a:endParaRPr>
          </a:p>
          <a:p>
            <a:pPr lvl="5" marL="2592000" indent="-216000">
              <a:spcAft>
                <a:spcPts val="28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Source Sans Pro"/>
              </a:rPr>
              <a:t>Sixième niveau de plan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Source Sans Pro"/>
            </a:endParaRPr>
          </a:p>
          <a:p>
            <a:pPr lvl="6" marL="3024000" indent="-216000">
              <a:spcAft>
                <a:spcPts val="28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Source Sans Pro"/>
              </a:rPr>
              <a:t>Septième niveau de plan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Source Sans Pro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4"/>
          </p:nvPr>
        </p:nvSpPr>
        <p:spPr>
          <a:xfrm>
            <a:off x="288360" y="6995160"/>
            <a:ext cx="1677600" cy="521280"/>
          </a:xfrm>
          <a:prstGeom prst="rect">
            <a:avLst/>
          </a:prstGeom>
          <a:noFill/>
          <a:ln w="2160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Century Gothic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entury Gothic"/>
              </a:rPr>
              <a:t>&lt;date/heure&gt;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Century Gothic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5"/>
          </p:nvPr>
        </p:nvSpPr>
        <p:spPr>
          <a:xfrm>
            <a:off x="3947760" y="6995160"/>
            <a:ext cx="2023200" cy="521280"/>
          </a:xfrm>
          <a:prstGeom prst="rect">
            <a:avLst/>
          </a:prstGeom>
          <a:noFill/>
          <a:ln w="2160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Century Gothic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entury Gothic"/>
              </a:rPr>
              <a:t>&lt;pied de page&gt;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Century Gothic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6"/>
          </p:nvPr>
        </p:nvSpPr>
        <p:spPr>
          <a:xfrm>
            <a:off x="7952760" y="6995160"/>
            <a:ext cx="1803240" cy="521280"/>
          </a:xfrm>
          <a:prstGeom prst="rect">
            <a:avLst/>
          </a:prstGeom>
          <a:noFill/>
          <a:ln w="2160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Century Gothic"/>
              </a:defRPr>
            </a:lvl1pPr>
          </a:lstStyle>
          <a:p>
            <a:pPr indent="0" algn="r">
              <a:buNone/>
            </a:pPr>
            <a:fld id="{2C8C7764-7E30-4B90-B886-9116008734B7}" type="slidenum"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entury Gothic"/>
              </a:rPr>
              <a:t>&lt;numéro&gt;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  <p:sldLayoutId id="2147483652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" descr=""/>
          <p:cNvPicPr/>
          <p:nvPr/>
        </p:nvPicPr>
        <p:blipFill>
          <a:blip r:embed="rId1"/>
          <a:stretch/>
        </p:blipFill>
        <p:spPr>
          <a:xfrm>
            <a:off x="6030000" y="457200"/>
            <a:ext cx="3571200" cy="3571200"/>
          </a:xfrm>
          <a:prstGeom prst="rect">
            <a:avLst/>
          </a:prstGeom>
          <a:noFill/>
          <a:ln w="21600">
            <a:noFill/>
          </a:ln>
        </p:spPr>
      </p:pic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143000" y="1160280"/>
            <a:ext cx="564300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408240"/>
              </a:tabLst>
            </a:pPr>
            <a:r>
              <a:rPr b="0" lang="fr-FR" sz="48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Pommes</a:t>
            </a:r>
            <a:r>
              <a:rPr b="0" lang="fr-FR" sz="54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 de lune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1143000" y="2286000"/>
            <a:ext cx="6557400" cy="7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Agenda participatif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0" lang="fr-FR" sz="10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https://pommesdelune.fr/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Manque d’un agenda centralisé local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Démarrage septembre 2024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Associatifs locaux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Élargissement modérateurices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Logiciel libre (AGPL)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title"/>
          </p:nvPr>
        </p:nvSpPr>
        <p:spPr>
          <a:xfrm>
            <a:off x="1365480" y="656640"/>
            <a:ext cx="612540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408240"/>
              </a:tabLst>
            </a:pPr>
            <a:r>
              <a:rPr b="0" lang="fr-FR" sz="3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Présentation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612540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408240"/>
              </a:tabLst>
            </a:pPr>
            <a:r>
              <a:rPr b="0" lang="fr-FR" sz="3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Présentation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pic>
        <p:nvPicPr>
          <p:cNvPr id="24" name="" descr=""/>
          <p:cNvPicPr/>
          <p:nvPr/>
        </p:nvPicPr>
        <p:blipFill>
          <a:blip r:embed="rId1"/>
          <a:stretch/>
        </p:blipFill>
        <p:spPr>
          <a:xfrm>
            <a:off x="540000" y="1551600"/>
            <a:ext cx="9000000" cy="5032800"/>
          </a:xfrm>
          <a:prstGeom prst="rect">
            <a:avLst/>
          </a:prstGeom>
          <a:noFill/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612540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408240"/>
              </a:tabLst>
            </a:pPr>
            <a:r>
              <a:rPr b="0" lang="fr-FR" sz="3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Présentation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pic>
        <p:nvPicPr>
          <p:cNvPr id="26" name="" descr=""/>
          <p:cNvPicPr/>
          <p:nvPr/>
        </p:nvPicPr>
        <p:blipFill>
          <a:blip r:embed="rId1"/>
          <a:stretch/>
        </p:blipFill>
        <p:spPr>
          <a:xfrm>
            <a:off x="540000" y="1551600"/>
            <a:ext cx="9000000" cy="5032800"/>
          </a:xfrm>
          <a:prstGeom prst="rect">
            <a:avLst/>
          </a:prstGeom>
          <a:noFill/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612540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408240"/>
              </a:tabLst>
            </a:pPr>
            <a:r>
              <a:rPr b="0" lang="fr-FR" sz="3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Présentation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pic>
        <p:nvPicPr>
          <p:cNvPr id="28" name="" descr=""/>
          <p:cNvPicPr/>
          <p:nvPr/>
        </p:nvPicPr>
        <p:blipFill>
          <a:blip r:embed="rId1"/>
          <a:stretch/>
        </p:blipFill>
        <p:spPr>
          <a:xfrm>
            <a:off x="540000" y="1551600"/>
            <a:ext cx="9000000" cy="5032800"/>
          </a:xfrm>
          <a:prstGeom prst="rect">
            <a:avLst/>
          </a:prstGeom>
          <a:noFill/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Manuels : veille des modérateurices pour ajouter des événements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Manuels : soumission par des visiteurices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Automatisation : nécessité de données structurées</a:t>
            </a:r>
            <a:br>
              <a:rPr sz="2200"/>
            </a:b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(~160 sources, dont 120 FB)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Ical : framagenda, d</a:t>
            </a: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émosphère, les augustes, la perm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API ouvertes : mobilizon, echosciences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Ingénierie inverse : Facebook, la Comédie, Mille formes, médiathèques, département, etc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1365480" y="656640"/>
            <a:ext cx="612540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408240"/>
              </a:tabLst>
            </a:pPr>
            <a:r>
              <a:rPr b="0" lang="fr-FR" sz="3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Présentation - ajouts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Dédoublonnage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Enrichissement par ajout d’étiquettes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Ajout des lieux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Suivi des mise à jour des sources synchronisées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title"/>
          </p:nvPr>
        </p:nvSpPr>
        <p:spPr>
          <a:xfrm>
            <a:off x="1365480" y="656640"/>
            <a:ext cx="612540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408240"/>
              </a:tabLst>
            </a:pPr>
            <a:r>
              <a:rPr b="0" lang="fr-FR" sz="3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Présentation - modération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Essai de contact à un maximum de sources pour prévenir/informer (certaines ne souhaitent pas apparaître)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Exemple d’echo-sciences Auvergne (Astu’sciences) 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fr-FR" sz="18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fin janvier 2025 : </a:t>
            </a: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Prise de contact et échanges pour demande d’ouverture d’API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fr-FR" sz="18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mi mars 2025 : </a:t>
            </a: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Ouverture de l’API avec transmission d’une clé API pour Pommes de lune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lvl="1" marL="864000" indent="-324000">
              <a:spcAft>
                <a:spcPts val="1134"/>
              </a:spcAft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fr-FR" sz="18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début avril 2025 :</a:t>
            </a: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 intégration des événements via l’API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title"/>
          </p:nvPr>
        </p:nvSpPr>
        <p:spPr>
          <a:xfrm>
            <a:off x="1365480" y="656640"/>
            <a:ext cx="612540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408240"/>
              </a:tabLst>
            </a:pPr>
            <a:r>
              <a:rPr b="0" lang="fr-FR" sz="3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Dialogue avec les sources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Rencontre Y. Vigignol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Ouverture agenda associatif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>
              <a:spcAft>
                <a:spcPts val="141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Ouverture agenda CAM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1365480" y="656640"/>
            <a:ext cx="612540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408240"/>
              </a:tabLst>
            </a:pPr>
            <a:r>
              <a:rPr b="0" lang="fr-FR" sz="3200" strike="noStrike" u="none">
                <a:solidFill>
                  <a:srgbClr val="000000"/>
                </a:solidFill>
                <a:effectLst/>
                <a:uFillTx/>
                <a:latin typeface="Source Sans Pro"/>
              </a:rPr>
              <a:t>Dialogue avec les sources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xinxinli-paper-crane</Template>
  <TotalTime>231</TotalTime>
  <Application>LibreOffice/25.2.2.2$Linux_X86_64 LibreOffice_project/520$Build-2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2025-04-09T07:50:37Z</dcterms:created>
  <dc:creator/>
  <dc:description>Background design by Yun Chao Xu. Template implementation by Xin Li.
2012/11/1</dc:description>
  <cp:keywords>Apache OpenOffice business</cp:keywords>
  <dc:language>fr-FR</dc:language>
  <cp:lastModifiedBy>Jean-Marie Favreau</cp:lastModifiedBy>
  <dcterms:modified xsi:type="dcterms:W3CDTF">2025-04-09T13:21:46Z</dcterms:modified>
  <cp:revision>11</cp:revision>
  <dc:subject>Presentation Template Design-3</dc:subject>
  <dc:title>xinxinli-paper-crane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BSD (http://templates.services.openoffice.org/bsd-license)</vt:lpwstr>
  </property>
</Properties>
</file>